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1" r:id="rId2"/>
    <p:sldId id="256" r:id="rId3"/>
    <p:sldId id="257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2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375F6-8BA5-4F45-9589-90657BF4C891}" type="datetimeFigureOut">
              <a:rPr lang="pl-PL" smtClean="0"/>
              <a:pPr/>
              <a:t>2015-12-03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DCC95-83C1-41D8-96AF-BE646A14636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64082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DCC95-83C1-41D8-96AF-BE646A146362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48512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6934-E41B-4FAE-B61F-6747DF1CD7F5}" type="datetimeFigureOut">
              <a:rPr lang="pl-PL" smtClean="0"/>
              <a:pPr/>
              <a:t>2015-12-03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DAB1-455E-4F57-9DD3-67DD0F86C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745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6934-E41B-4FAE-B61F-6747DF1CD7F5}" type="datetimeFigureOut">
              <a:rPr lang="pl-PL" smtClean="0"/>
              <a:pPr/>
              <a:t>2015-12-03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DAB1-455E-4F57-9DD3-67DD0F86C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745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6934-E41B-4FAE-B61F-6747DF1CD7F5}" type="datetimeFigureOut">
              <a:rPr lang="pl-PL" smtClean="0"/>
              <a:pPr/>
              <a:t>2015-12-03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DAB1-455E-4F57-9DD3-67DD0F86C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745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6934-E41B-4FAE-B61F-6747DF1CD7F5}" type="datetimeFigureOut">
              <a:rPr lang="pl-PL" smtClean="0"/>
              <a:pPr/>
              <a:t>2015-12-03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DAB1-455E-4F57-9DD3-67DD0F86C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745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6934-E41B-4FAE-B61F-6747DF1CD7F5}" type="datetimeFigureOut">
              <a:rPr lang="pl-PL" smtClean="0"/>
              <a:pPr/>
              <a:t>2015-12-03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DAB1-455E-4F57-9DD3-67DD0F86C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745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6934-E41B-4FAE-B61F-6747DF1CD7F5}" type="datetimeFigureOut">
              <a:rPr lang="pl-PL" smtClean="0"/>
              <a:pPr/>
              <a:t>2015-12-03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DAB1-455E-4F57-9DD3-67DD0F86C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745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6934-E41B-4FAE-B61F-6747DF1CD7F5}" type="datetimeFigureOut">
              <a:rPr lang="pl-PL" smtClean="0"/>
              <a:pPr/>
              <a:t>2015-12-03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DAB1-455E-4F57-9DD3-67DD0F86C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745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6934-E41B-4FAE-B61F-6747DF1CD7F5}" type="datetimeFigureOut">
              <a:rPr lang="pl-PL" smtClean="0"/>
              <a:pPr/>
              <a:t>2015-12-03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DAB1-455E-4F57-9DD3-67DD0F86C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745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6934-E41B-4FAE-B61F-6747DF1CD7F5}" type="datetimeFigureOut">
              <a:rPr lang="pl-PL" smtClean="0"/>
              <a:pPr/>
              <a:t>2015-12-03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DAB1-455E-4F57-9DD3-67DD0F86C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745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6934-E41B-4FAE-B61F-6747DF1CD7F5}" type="datetimeFigureOut">
              <a:rPr lang="pl-PL" smtClean="0"/>
              <a:pPr/>
              <a:t>2015-12-03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DAB1-455E-4F57-9DD3-67DD0F86C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745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6934-E41B-4FAE-B61F-6747DF1CD7F5}" type="datetimeFigureOut">
              <a:rPr lang="pl-PL" smtClean="0"/>
              <a:pPr/>
              <a:t>2015-12-03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DAB1-455E-4F57-9DD3-67DD0F86C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745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B6934-E41B-4FAE-B61F-6747DF1CD7F5}" type="datetimeFigureOut">
              <a:rPr lang="pl-PL" smtClean="0"/>
              <a:pPr/>
              <a:t>2015-12-03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ADAB1-455E-4F57-9DD3-67DD0F86C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10745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979712" y="3068960"/>
            <a:ext cx="54546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Prezentacja wykonana przez Stanisława Burzyńskiego</a:t>
            </a:r>
          </a:p>
          <a:p>
            <a:pPr algn="ctr"/>
            <a:r>
              <a:rPr lang="pl-PL" dirty="0" smtClean="0"/>
              <a:t>w ramach projektu  „Podaj dalej 2 - Senior dla Kultury”</a:t>
            </a:r>
            <a:br>
              <a:rPr lang="pl-PL" dirty="0" smtClean="0"/>
            </a:br>
            <a:r>
              <a:rPr lang="pl-PL" dirty="0" smtClean="0"/>
              <a:t>realizowanego przez NASK</a:t>
            </a:r>
            <a:br>
              <a:rPr lang="pl-PL" dirty="0" smtClean="0"/>
            </a:br>
            <a:r>
              <a:rPr lang="pl-PL" dirty="0" smtClean="0"/>
              <a:t>i finansowanego przez Ministerstwo Kultury</a:t>
            </a:r>
            <a:br>
              <a:rPr lang="pl-PL" dirty="0" smtClean="0"/>
            </a:br>
            <a:r>
              <a:rPr lang="pl-PL" dirty="0" smtClean="0"/>
              <a:t>i Dziedzictwa Narodowego.</a:t>
            </a:r>
            <a:endParaRPr lang="pl-PL" dirty="0"/>
          </a:p>
        </p:txBody>
      </p:sp>
      <p:pic>
        <p:nvPicPr>
          <p:cNvPr id="4" name="Obraz 3" descr="belka sd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0"/>
            <a:ext cx="7267575" cy="1600200"/>
          </a:xfrm>
          <a:prstGeom prst="rect">
            <a:avLst/>
          </a:prstGeom>
        </p:spPr>
      </p:pic>
    </p:spTree>
  </p:cSld>
  <p:clrMapOvr>
    <a:masterClrMapping/>
  </p:clrMapOvr>
  <p:transition spd="slow" advTm="10745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IMG  BORDER=1 style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9646" y="548679"/>
            <a:ext cx="6528727" cy="48965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pole tekstowe 2"/>
          <p:cNvSpPr txBox="1"/>
          <p:nvPr/>
        </p:nvSpPr>
        <p:spPr>
          <a:xfrm>
            <a:off x="1835696" y="5877272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/>
              <a:t>POKÓJ WŁADYSLAWA ZAMOJSKIEGO</a:t>
            </a:r>
            <a:endParaRPr lang="pl-PL" sz="14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012160" y="5445224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źródło: </a:t>
            </a:r>
            <a:r>
              <a:rPr lang="pl-PL" sz="1000" dirty="0" err="1" smtClean="0"/>
              <a:t>www.zamkipolskie.com</a:t>
            </a:r>
            <a:endParaRPr lang="pl-PL" sz="1000" dirty="0"/>
          </a:p>
        </p:txBody>
      </p:sp>
    </p:spTree>
  </p:cSld>
  <p:clrMapOvr>
    <a:masterClrMapping/>
  </p:clrMapOvr>
  <p:transition spd="slow" advTm="10745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83568" y="476672"/>
            <a:ext cx="784887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200" b="1" dirty="0" smtClean="0">
                <a:solidFill>
                  <a:srgbClr val="C00000"/>
                </a:solidFill>
                <a:latin typeface="Algerian" panose="04020705040A02060702" pitchFamily="82" charset="0"/>
              </a:rPr>
              <a:t>Z</a:t>
            </a:r>
            <a:r>
              <a:rPr lang="pl-PL" sz="1600" dirty="0" smtClean="0"/>
              <a:t> pierwotnego wyposażenia pokoju Celestyny przetrwały jedynie dwa eksponaty: hebanowy kabinet holenderski z XVII wieku i sześcioskrzydłowy parawan z chińską dekoracją. Z czasów Jadwigi zachował się przepiękny orzechowy sekretarzyk angielski, XVIII-wieczne mebelki dziecinne, kabinecik z kości słoniowej, turecki dębowy fotel i inne. Pozostałe meble, równie oryginalne i nie mniej ciekawe, pochodzą z innych dóbr rodowych Działyńskich. W związku z charakterem pokoju znajduje się w nim również szereg rodzinnych pamiątek, głównie portretów i fotografii, w tym jedne z najcenniejszych rysunków w zbiorach kórnickich: dzieła Artura Grottgera, Jana Norblina oraz </a:t>
            </a:r>
            <a:r>
              <a:rPr lang="pl-PL" sz="1600" dirty="0" err="1" smtClean="0"/>
              <a:t>Marcellego</a:t>
            </a:r>
            <a:r>
              <a:rPr lang="pl-PL" sz="1600" dirty="0" smtClean="0"/>
              <a:t> Bacciarellego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28674" name="Picture 2" descr="IMG  BORDER=1 style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8650" y="2919314"/>
            <a:ext cx="4608512" cy="297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pole tekstowe 3"/>
          <p:cNvSpPr txBox="1"/>
          <p:nvPr/>
        </p:nvSpPr>
        <p:spPr>
          <a:xfrm>
            <a:off x="1835696" y="5993184"/>
            <a:ext cx="7020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POKÓJ CELESTYNY DZIAŁYŃSKIEJ ORAZ JEJ CÓRKI JADWIGI ZAMOJSKIEJ</a:t>
            </a:r>
            <a:endParaRPr lang="pl-PL" sz="14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732240" y="5517232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źródło: </a:t>
            </a:r>
            <a:r>
              <a:rPr lang="pl-PL" sz="1000" dirty="0" err="1" smtClean="0"/>
              <a:t>www.zamkipolskie.com</a:t>
            </a:r>
            <a:endParaRPr lang="pl-PL" sz="1000" dirty="0"/>
          </a:p>
        </p:txBody>
      </p:sp>
    </p:spTree>
  </p:cSld>
  <p:clrMapOvr>
    <a:masterClrMapping/>
  </p:clrMapOvr>
  <p:transition spd="slow" advTm="10745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043608" y="476672"/>
            <a:ext cx="712879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200" b="1" dirty="0" smtClean="0">
                <a:solidFill>
                  <a:srgbClr val="C00000"/>
                </a:solidFill>
                <a:latin typeface="Algerian" panose="04020705040A02060702" pitchFamily="82" charset="0"/>
              </a:rPr>
              <a:t>D</a:t>
            </a:r>
            <a:r>
              <a:rPr lang="pl-PL" sz="1600" dirty="0" smtClean="0"/>
              <a:t>o ciekawszych wystawionych tu eksponatów należą dwie kanapy mahoniowe, stół z mozaiką komponowaną z sęków szesnastu gatunków drzew, zabytkowy zegar francuski, XVIII-wieczna francuska harfa i fortepian Klaudyny Potockiej, na którym według tradycji grywał Fryderyk Chopin. Władysław Zamoyski nazywał to pomieszczenie "pokojem skazańców", bowiem znajduje się tutaj pokaźna kolekcja portretów rodzinnych, z czego znaczna ich ilość przedstawia osoby skazane za udział w kolejnych powstaniach.</a:t>
            </a:r>
            <a:endParaRPr lang="pl-PL" sz="1600" dirty="0"/>
          </a:p>
        </p:txBody>
      </p:sp>
      <p:pic>
        <p:nvPicPr>
          <p:cNvPr id="27652" name="Picture 4" descr="IMG  BORDER=1 style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5936" y="2677886"/>
            <a:ext cx="5340023" cy="3456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pole tekstowe 5"/>
          <p:cNvSpPr txBox="1"/>
          <p:nvPr/>
        </p:nvSpPr>
        <p:spPr>
          <a:xfrm>
            <a:off x="4427984" y="6165304"/>
            <a:ext cx="8159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SALON</a:t>
            </a:r>
            <a:endParaRPr lang="pl-PL" sz="14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652120" y="6093296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źródło: </a:t>
            </a:r>
            <a:r>
              <a:rPr lang="pl-PL" sz="1000" dirty="0" err="1" smtClean="0"/>
              <a:t>www.zamkipolskie.com</a:t>
            </a:r>
            <a:endParaRPr lang="pl-PL" sz="1000" dirty="0"/>
          </a:p>
        </p:txBody>
      </p:sp>
    </p:spTree>
  </p:cSld>
  <p:clrMapOvr>
    <a:masterClrMapping/>
  </p:clrMapOvr>
  <p:transition spd="slow" advTm="10745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27584" y="620688"/>
            <a:ext cx="77768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200" b="1" dirty="0" smtClean="0">
                <a:solidFill>
                  <a:srgbClr val="C00000"/>
                </a:solidFill>
                <a:latin typeface="Algerian" panose="04020705040A02060702" pitchFamily="82" charset="0"/>
              </a:rPr>
              <a:t>N</a:t>
            </a:r>
            <a:r>
              <a:rPr lang="pl-PL" sz="1600" dirty="0" smtClean="0"/>
              <a:t>ajwiększą i niewątpliwie najbardziej rozsławioną komnatą na zamku kórnickim jest </a:t>
            </a:r>
            <a:r>
              <a:rPr lang="pl-PL" sz="1600" b="1" i="1" dirty="0" smtClean="0"/>
              <a:t>Sala Mauretańska</a:t>
            </a:r>
            <a:r>
              <a:rPr lang="pl-PL" sz="1600" dirty="0" smtClean="0"/>
              <a:t>, ukształtowana w czasie ostatniej jego rozbudowy z połączenia dwóch komnat i dobudowania pomieszczenia w czworobocznej wieży. Z założenia fundatora miało to być miejsce, gdzie kolekcjonuje się dawne uzbrojenie oraz gromadzi pamiątki po przodkach, przyjaciołach i sławnych rodakach. Komnata ta podzielona jest na trzy mniejsze, z czego każda część wykonana jest w innym stylu - spotkać można tutaj zarówno nawiązania do średniowiecznej architektury arabskiej jak i formy inspirowane angielską sztuką gotycką.</a:t>
            </a:r>
            <a:endParaRPr lang="pl-PL" sz="1600" dirty="0"/>
          </a:p>
        </p:txBody>
      </p:sp>
      <p:pic>
        <p:nvPicPr>
          <p:cNvPr id="29698" name="Picture 2" descr="IMG  BORDER=1 style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852936"/>
            <a:ext cx="3384376" cy="25382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700" name="Picture 4" descr="IMG  BORDER=1 style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852936"/>
            <a:ext cx="3456384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pole tekstowe 4"/>
          <p:cNvSpPr txBox="1"/>
          <p:nvPr/>
        </p:nvSpPr>
        <p:spPr>
          <a:xfrm>
            <a:off x="3563888" y="5661248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SALA MAURETAŃSKA</a:t>
            </a:r>
            <a:endParaRPr lang="pl-PL" sz="1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259632" y="5373216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źródło: </a:t>
            </a:r>
            <a:r>
              <a:rPr lang="pl-PL" sz="1000" dirty="0" err="1" smtClean="0"/>
              <a:t>www.zamkipolskie.com</a:t>
            </a:r>
            <a:endParaRPr lang="pl-PL" sz="10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084168" y="5445224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źródło: </a:t>
            </a:r>
            <a:r>
              <a:rPr lang="pl-PL" sz="1000" dirty="0" err="1" smtClean="0"/>
              <a:t>www.zamkipolskie.com</a:t>
            </a:r>
            <a:endParaRPr lang="pl-PL" sz="1000" dirty="0"/>
          </a:p>
        </p:txBody>
      </p:sp>
    </p:spTree>
  </p:cSld>
  <p:clrMapOvr>
    <a:masterClrMapping/>
  </p:clrMapOvr>
  <p:transition spd="slow" advTm="10745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07388926"/>
              </p:ext>
            </p:extLst>
          </p:nvPr>
        </p:nvGraphicFramePr>
        <p:xfrm>
          <a:off x="611560" y="116632"/>
          <a:ext cx="8136904" cy="3600400"/>
        </p:xfrm>
        <a:graphic>
          <a:graphicData uri="http://schemas.openxmlformats.org/drawingml/2006/table">
            <a:tbl>
              <a:tblPr/>
              <a:tblGrid>
                <a:gridCol w="8136904"/>
              </a:tblGrid>
              <a:tr h="36004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l-PL" sz="3200" dirty="0" smtClean="0">
                          <a:solidFill>
                            <a:srgbClr val="C00000"/>
                          </a:solidFill>
                          <a:latin typeface="Algerian" panose="04020705040A02060702" pitchFamily="82" charset="0"/>
                        </a:rPr>
                        <a:t>W</a:t>
                      </a:r>
                      <a:r>
                        <a:rPr lang="pl-PL" sz="1600" dirty="0" smtClean="0"/>
                        <a:t> zamku </a:t>
                      </a:r>
                      <a:r>
                        <a:rPr lang="pl-PL" sz="1600" dirty="0"/>
                        <a:t>prowadzi działalność również biblioteka, założona w 1817 roku przez Tytusa Działyńskiego w rodzinnym Konarzewie i w 1826 przeniesiona do Kórnika. Będący placówką PAN księgozbiór posiada około 350 tysięcy woluminów, w tym ponad 40 tysięcy starodruków, m.in. rękopis III części </a:t>
                      </a:r>
                      <a:r>
                        <a:rPr lang="pl-PL" sz="1600" b="1" i="1" dirty="0"/>
                        <a:t>Dziadów</a:t>
                      </a:r>
                      <a:r>
                        <a:rPr lang="pl-PL" sz="1600" dirty="0"/>
                        <a:t>, ballady </a:t>
                      </a:r>
                      <a:r>
                        <a:rPr lang="pl-PL" sz="1600" b="1" i="1" dirty="0"/>
                        <a:t>Pan Twardowski</a:t>
                      </a:r>
                      <a:r>
                        <a:rPr lang="pl-PL" sz="1600" dirty="0"/>
                        <a:t>, czy fragmenty </a:t>
                      </a:r>
                      <a:r>
                        <a:rPr lang="pl-PL" sz="1600" b="1" i="1" dirty="0"/>
                        <a:t>Beniowskiego</a:t>
                      </a:r>
                      <a:r>
                        <a:rPr lang="pl-PL" sz="1600" dirty="0"/>
                        <a:t>. Unikatami są XVI-wieczne wydania drukiem poezji Jana Kochanowskiego, najstarszym zaś zabytkiem jest tu rękopis francuski pochodzący z przełomu IX i X stulecia. W południowej części założenia rozciąga się park o powierzchni ok. 33 ha. Park ów założony jako ogród włoski w XVI wieku, został następnie przekształcony na francuski, a w wieku XIX na angielski. Rośnie w nim ok. 3000 gatunków drzew i krzewów z całego świata, tworzących Arboretum Kórnickie - największy tego </a:t>
                      </a:r>
                      <a:r>
                        <a:rPr lang="pl-PL" sz="1600" dirty="0" smtClean="0"/>
                        <a:t>typu</a:t>
                      </a:r>
                      <a:r>
                        <a:rPr lang="pl-PL" sz="1600" baseline="0" dirty="0" smtClean="0"/>
                        <a:t>  obiekt w Polsce.</a:t>
                      </a:r>
                      <a:endParaRPr lang="pl-PL" sz="1600" baseline="0" smtClean="0"/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l-PL" sz="1600" smtClean="0"/>
                        <a:t> </a:t>
                      </a:r>
                      <a:r>
                        <a:rPr lang="pl-PL" sz="1600" dirty="0"/>
                        <a:t/>
                      </a:r>
                      <a:br>
                        <a:rPr lang="pl-PL" sz="1600" dirty="0"/>
                      </a:br>
                      <a:endParaRPr lang="pl-PL" sz="1600" dirty="0"/>
                    </a:p>
                  </a:txBody>
                  <a:tcPr marL="52439" marR="52439" marT="26219" marB="262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30723" name="Picture 3" descr="IMG  border=1 style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284984"/>
            <a:ext cx="3456384" cy="21880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25" name="Picture 5" descr="IMG  border=1 style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284984"/>
            <a:ext cx="3445718" cy="21305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pole tekstowe 5"/>
          <p:cNvSpPr txBox="1"/>
          <p:nvPr/>
        </p:nvSpPr>
        <p:spPr>
          <a:xfrm>
            <a:off x="3131840" y="5949280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ARBORETUM W KÓRNIKU JESIENNĄ PORĄ</a:t>
            </a:r>
            <a:endParaRPr lang="pl-PL" sz="1200" b="1" dirty="0"/>
          </a:p>
        </p:txBody>
      </p:sp>
      <p:sp>
        <p:nvSpPr>
          <p:cNvPr id="7" name="pole tekstowe 6"/>
          <p:cNvSpPr txBox="1"/>
          <p:nvPr/>
        </p:nvSpPr>
        <p:spPr>
          <a:xfrm>
            <a:off x="1835696" y="5445224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źródło: </a:t>
            </a:r>
            <a:r>
              <a:rPr lang="pl-PL" sz="1000" dirty="0" err="1" smtClean="0"/>
              <a:t>www.zamkipolskie.com</a:t>
            </a:r>
            <a:endParaRPr lang="pl-PL" sz="10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940152" y="5373216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źródło: </a:t>
            </a:r>
            <a:r>
              <a:rPr lang="pl-PL" sz="1000" dirty="0" err="1" smtClean="0"/>
              <a:t>www.zamkipolskie.com</a:t>
            </a:r>
            <a:endParaRPr lang="pl-PL" sz="1000" dirty="0"/>
          </a:p>
        </p:txBody>
      </p:sp>
    </p:spTree>
  </p:cSld>
  <p:clrMapOvr>
    <a:masterClrMapping/>
  </p:clrMapOvr>
  <p:transition spd="slow" advTm="10745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C00000"/>
                </a:solidFill>
              </a:rPr>
              <a:t>DZIĘKUJĘ ZA UWAGĘ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547664" y="580526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C00000"/>
                </a:solidFill>
              </a:rPr>
              <a:t>Opracował: Stanisław BURZYŃSKI</a:t>
            </a:r>
          </a:p>
          <a:p>
            <a:r>
              <a:rPr lang="pl-PL" dirty="0" smtClean="0">
                <a:solidFill>
                  <a:srgbClr val="C00000"/>
                </a:solidFill>
              </a:rPr>
              <a:t>Na podstawie: http://www.zamkipolskie.com/korni/korni.html</a:t>
            </a:r>
            <a:endParaRPr lang="pl-PL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 advTm="10745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 bwMode="auto">
          <a:xfrm>
            <a:off x="971600" y="0"/>
            <a:ext cx="6984776" cy="2792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67500" lnSpcReduction="20000"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49263" rtl="0" eaLnBrk="0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/>
            </a:r>
            <a:b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/>
            </a:r>
            <a:b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/>
            </a:r>
            <a:b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/>
            </a:r>
            <a:b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/>
            </a:r>
            <a:b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/>
            </a:r>
            <a:b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>Uczestnik projektu jako autor niniejszej prezentacji wyraził zgodę na wykorzystanie wytworzonych przez siebie utworów do celów edukacyjnych oraz promocyjnych w części lub całości zgodnie z Regulaminem rekrutacji </a:t>
            </a:r>
            <a:b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>i uczestnictwa w projekcie: „Podaj dalej 2 – Senior dla Kultury”.</a:t>
            </a:r>
            <a:b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/>
            </a:r>
            <a:b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>Ilustracje, zdjęcia i utwory przedstawione w niniejszej prezentacji pochodzą </a:t>
            </a:r>
            <a:b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>z zasobów sieci Internet oraz zasobów prywatnych uczestników projektu i są wykorzystywane przez organizatora wyłącznie w celu edukacyjnych </a:t>
            </a:r>
            <a:b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</a:br>
            <a: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icrosoft YaHei"/>
                <a:cs typeface="+mj-cs"/>
              </a:rPr>
              <a:t>i promocyjnych ww. projektu. Wykorzystanie prezentacji w innym celu jest prawnie zabronione.</a:t>
            </a:r>
            <a:endParaRPr kumimoji="0" lang="pl-PL" sz="6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Microsoft YaHei"/>
              <a:cs typeface="+mj-cs"/>
            </a:endParaRPr>
          </a:p>
        </p:txBody>
      </p:sp>
    </p:spTree>
  </p:cSld>
  <p:clrMapOvr>
    <a:masterClrMapping/>
  </p:clrMapOvr>
  <p:transition spd="slow" advTm="10745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8280920" cy="2478137"/>
          </a:xfrm>
        </p:spPr>
        <p:txBody>
          <a:bodyPr/>
          <a:lstStyle/>
          <a:p>
            <a:r>
              <a:rPr lang="pl-PL" b="1" dirty="0" smtClean="0">
                <a:solidFill>
                  <a:srgbClr val="C00000"/>
                </a:solidFill>
                <a:latin typeface="Algerian" panose="04020705040A02060702" pitchFamily="82" charset="0"/>
              </a:rPr>
              <a:t>Z A M E K  W  K Ó R N I K U</a:t>
            </a:r>
            <a:endParaRPr lang="pl-PL" b="1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400" b="1" dirty="0" smtClean="0">
                <a:solidFill>
                  <a:srgbClr val="C00000"/>
                </a:solidFill>
                <a:latin typeface="Algerian" panose="04020705040A02060702" pitchFamily="82" charset="0"/>
              </a:rPr>
              <a:t>H I S T O R I A  I  S T A N  O B E C N Y</a:t>
            </a:r>
            <a:endParaRPr lang="pl-PL" sz="2400" b="1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  <p:transition spd="slow" advTm="10745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zamkipolskie.com/korni/kornik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470388"/>
            <a:ext cx="3648075" cy="26384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pole tekstowe 3"/>
          <p:cNvSpPr txBox="1"/>
          <p:nvPr/>
        </p:nvSpPr>
        <p:spPr>
          <a:xfrm flipH="1">
            <a:off x="3275856" y="6309320"/>
            <a:ext cx="410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REKONSTRUKCJA ZAMKU Z XV WIEKU</a:t>
            </a:r>
            <a:endParaRPr lang="pl-PL" sz="14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3517630" y="980728"/>
            <a:ext cx="17331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3200" b="1" u="sng" dirty="0" smtClean="0">
                <a:solidFill>
                  <a:srgbClr val="C00000"/>
                </a:solidFill>
                <a:latin typeface="Algerian" panose="04020705040A02060702" pitchFamily="82" charset="0"/>
              </a:rPr>
              <a:t>H I S T O R I A</a:t>
            </a:r>
          </a:p>
          <a:p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55576" y="1484784"/>
            <a:ext cx="807528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3200" b="1" dirty="0">
                <a:solidFill>
                  <a:srgbClr val="C00000"/>
                </a:solidFill>
                <a:latin typeface="Algerian" panose="04020705040A02060702" pitchFamily="82" charset="0"/>
              </a:rPr>
              <a:t>P</a:t>
            </a:r>
            <a:r>
              <a:rPr lang="pl-PL" dirty="0" smtClean="0"/>
              <a:t>ierwotny zespół obronny w Kórniku zbudowano prawdopodobnie w czwartej ćwiartce XIV wieku. Początkowo było to założenie ceglane na kamiennym fundamencie. Miało ono kształt nieregularnego czworoboku z usytuowaną w północno wschodniej części cylindryczną wieżą. Pierwsza źródłowa informacja pochodzi z 1426 roku. Należał on do rodziny  </a:t>
            </a:r>
            <a:r>
              <a:rPr lang="pl-PL" b="1" dirty="0" smtClean="0"/>
              <a:t>GÓRKÓW.</a:t>
            </a:r>
            <a:r>
              <a:rPr lang="pl-PL" dirty="0">
                <a:latin typeface="Alibi" pitchFamily="2" charset="-18"/>
              </a:rPr>
              <a:t> </a:t>
            </a:r>
            <a:endParaRPr lang="pl-PL" b="1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563888" y="6093296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źródło: </a:t>
            </a:r>
            <a:r>
              <a:rPr lang="pl-PL" sz="1000" dirty="0" err="1" smtClean="0"/>
              <a:t>www.zamkipolskie.com</a:t>
            </a:r>
            <a:endParaRPr lang="pl-PL" sz="1000" dirty="0"/>
          </a:p>
        </p:txBody>
      </p:sp>
    </p:spTree>
  </p:cSld>
  <p:clrMapOvr>
    <a:masterClrMapping/>
  </p:clrMapOvr>
  <p:transition spd="slow" advTm="10745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IMG BORDER=1 style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1456" y="3294087"/>
            <a:ext cx="5256584" cy="2943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pole tekstowe 2"/>
          <p:cNvSpPr txBox="1"/>
          <p:nvPr/>
        </p:nvSpPr>
        <p:spPr>
          <a:xfrm>
            <a:off x="1907704" y="6237312"/>
            <a:ext cx="56290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/>
              <a:t>ZAMEK PO PRZEBUDOWIE TEOFILI Z DZIAŁYŃSKICH POTULICKIEJ</a:t>
            </a:r>
            <a:endParaRPr lang="pl-PL" sz="14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539552" y="260648"/>
            <a:ext cx="81003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3200" b="1" dirty="0" smtClean="0">
                <a:solidFill>
                  <a:srgbClr val="C00000"/>
                </a:solidFill>
                <a:latin typeface="Algerian" panose="04020705040A02060702" pitchFamily="82" charset="0"/>
              </a:rPr>
              <a:t>P</a:t>
            </a:r>
            <a:r>
              <a:rPr lang="pl-PL" sz="1600" dirty="0" smtClean="0"/>
              <a:t>o śmierci Górki w 1592 roku Kórnik stał się własnością jego siostrzeńców </a:t>
            </a:r>
            <a:r>
              <a:rPr lang="pl-PL" sz="1600" b="1" dirty="0" smtClean="0"/>
              <a:t>Nałęczów Czarnkowskich</a:t>
            </a:r>
            <a:r>
              <a:rPr lang="pl-PL" sz="1600" dirty="0" smtClean="0"/>
              <a:t>, a w okresie 1610-76 należał do </a:t>
            </a:r>
            <a:r>
              <a:rPr lang="pl-PL" sz="1600" b="1" dirty="0" err="1" smtClean="0"/>
              <a:t>Grzymalitów</a:t>
            </a:r>
            <a:r>
              <a:rPr lang="pl-PL" sz="1600" b="1" dirty="0" smtClean="0"/>
              <a:t> Grudzińskich</a:t>
            </a:r>
            <a:r>
              <a:rPr lang="pl-PL" sz="1600" dirty="0" smtClean="0"/>
              <a:t>. Jeden z przedstawicieli rodu, </a:t>
            </a:r>
            <a:r>
              <a:rPr lang="pl-PL" sz="1600" b="1" dirty="0" smtClean="0"/>
              <a:t>Adam Sędziwój</a:t>
            </a:r>
            <a:r>
              <a:rPr lang="pl-PL" sz="1600" dirty="0" smtClean="0"/>
              <a:t>, wojewoda łęczycki i starosta generalny wielkopolski, bliski współpracownik Zygmunta III, gościł tego króla na zamku w roku 1623. W 1676r. Zamek obejmuje rodzina </a:t>
            </a:r>
            <a:r>
              <a:rPr lang="pl-PL" sz="1600" b="1" dirty="0" smtClean="0"/>
              <a:t>Działyńskich</a:t>
            </a:r>
            <a:r>
              <a:rPr lang="pl-PL" sz="1600" dirty="0" smtClean="0"/>
              <a:t>, która to uczyniła z zamku  prawdziwa pańską rezydencję. W tym celu zleciła przebudowę zewnętrznej szaty gmachu, do którego dobudowano od frontu dwa ryzality z ozdobnymi, kopulastymi dachami oraz flankowany figurami ozdobny szczyt. Po bokach dziedzińca wzniesiono dwie oficyny, podkreślające nowy, barokowy styl założenia. Przekształcono również usytuowany na południe od pałacu XVI-wieczny ogród włoski - jego miejsce zajął teraz modny park w stylu francuskim.</a:t>
            </a:r>
            <a:endParaRPr lang="pl-PL" sz="16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292080" y="3068960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źródło: </a:t>
            </a:r>
            <a:r>
              <a:rPr lang="pl-PL" sz="1000" dirty="0" err="1" smtClean="0"/>
              <a:t>www.zamkipolskie.com</a:t>
            </a:r>
            <a:endParaRPr lang="pl-PL" sz="1000" dirty="0"/>
          </a:p>
        </p:txBody>
      </p:sp>
    </p:spTree>
  </p:cSld>
  <p:clrMapOvr>
    <a:masterClrMapping/>
  </p:clrMapOvr>
  <p:transition spd="slow" advTm="10745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971600" y="476672"/>
            <a:ext cx="734481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200" b="1" dirty="0" smtClean="0">
                <a:solidFill>
                  <a:srgbClr val="C00000"/>
                </a:solidFill>
                <a:latin typeface="Algerian" panose="04020705040A02060702" pitchFamily="82" charset="0"/>
              </a:rPr>
              <a:t>W</a:t>
            </a:r>
            <a:r>
              <a:rPr lang="pl-PL" sz="32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 </a:t>
            </a:r>
            <a:r>
              <a:rPr lang="pl-PL" sz="1600" dirty="0" smtClean="0"/>
              <a:t>latach 1824-25 na zamku przeprowadzono podstawowe naprawy i rok później zamieszkał tam spadkobierca Ksawerego, </a:t>
            </a:r>
            <a:r>
              <a:rPr lang="pl-PL" sz="1600" b="1" dirty="0" smtClean="0"/>
              <a:t>Tytus Działyński</a:t>
            </a:r>
            <a:r>
              <a:rPr lang="pl-PL" sz="1600" dirty="0" smtClean="0"/>
              <a:t>. Rozmiłowany w przeszłości ojczystej arystokrata postanowił przekształcić swoją nową rezydencję w stylu neogotyckim, miał przy tym romantyczną wizję przypominającej dawne wieki siedziby, ze zbrojownią, pomieszczeniami bibliotecznymi, udekorowaną herbami rodów polskich oraz litewskich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971599" y="2238466"/>
            <a:ext cx="734481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600" dirty="0" smtClean="0"/>
              <a:t>Zwrócił się on w 1828 do berlińskiego architekta Karola Fryderyka </a:t>
            </a:r>
            <a:r>
              <a:rPr lang="pl-PL" sz="1600" dirty="0" err="1" smtClean="0"/>
              <a:t>Schinkla</a:t>
            </a:r>
            <a:r>
              <a:rPr lang="pl-PL" sz="1600" dirty="0" smtClean="0"/>
              <a:t>, a ten zaproponował rozwiązanie znacznie surowsze, bardziej zamkowe, nawiązujące do współczesnej jemu neogotyckiej architektury angielskiej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21506" name="Picture 2" descr="IMG BORDER=1 style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212976"/>
            <a:ext cx="4392488" cy="2839592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2051720" y="6165304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PROJEKT PRZEBUDOWY ZAMKU AUTORSTWA KAROLA SCHINKLA</a:t>
            </a:r>
            <a:endParaRPr lang="pl-PL" sz="1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6660232" y="5733256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źródło: </a:t>
            </a:r>
            <a:r>
              <a:rPr lang="pl-PL" sz="1000" dirty="0" err="1" smtClean="0"/>
              <a:t>www.zamkipolskie.com</a:t>
            </a:r>
            <a:endParaRPr lang="pl-PL" sz="1000" dirty="0"/>
          </a:p>
        </p:txBody>
      </p:sp>
    </p:spTree>
  </p:cSld>
  <p:clrMapOvr>
    <a:masterClrMapping/>
  </p:clrMapOvr>
  <p:transition spd="slow" advTm="10745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115616" y="908720"/>
            <a:ext cx="71287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200" b="1" dirty="0" smtClean="0">
                <a:solidFill>
                  <a:srgbClr val="C00000"/>
                </a:solidFill>
                <a:latin typeface="Algerian" panose="04020705040A02060702" pitchFamily="82" charset="0"/>
              </a:rPr>
              <a:t>W</a:t>
            </a:r>
            <a:r>
              <a:rPr lang="pl-PL" dirty="0" smtClean="0"/>
              <a:t> rezultacie przebudowy, ciągnącej się do śmierci Tytusa w 1861 roku, obiekt utracił uzyskany w XVIII stuleciu charakter baroku, otrzymał zaś wygląd romantycznej budowli w stylu gotyku angielskiego z reminiscencjami architektury orientalnej. Mogący pochwalić się wykształceniem technicznym gospodarz nie zrealizował żadnego z wcześniej przedłożonych mu planów, oparł się jednak na projekcie </a:t>
            </a:r>
            <a:r>
              <a:rPr lang="pl-PL" dirty="0" err="1" smtClean="0"/>
              <a:t>Schinkla</a:t>
            </a:r>
            <a:r>
              <a:rPr lang="pl-PL" dirty="0" smtClean="0"/>
              <a:t>, rezygnując z zamierzonej symetrii i wprowadzając jednocześnie kilka własnych elementów nadających rezydencji pikantny posmak obronny. Sylwetę zamku podwyższono o jedną kondygnację i zwieńczono krenelażem. W jego bryłę wkomponowano loggie, wieżyczki i wykusze, a dominantą stała się wysoka ceglana wieża z blankami i smukłą wieżyczką, wznoszącą się ponad nią. Przed fasadą frontową postawiono dobudówkę zwaną babińcem (rozebraną ze względu na pękające mury w roku 1937), nawiązującą formą do barbakanu. Od południa ulokowano na narożnikach dwie prostokątne wieże, a w środku flankowany dwiema smukłymi wieżyczkami szeroki ryzalit, przepruty monumentalną, ostrołukową arkadą, nadającą tej części budynku nieco egzotyczny charakter.</a:t>
            </a:r>
            <a:endParaRPr lang="pl-PL" dirty="0"/>
          </a:p>
        </p:txBody>
      </p:sp>
    </p:spTree>
  </p:cSld>
  <p:clrMapOvr>
    <a:masterClrMapping/>
  </p:clrMapOvr>
  <p:transition spd="slow" advTm="10745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87624" y="1268760"/>
            <a:ext cx="7056784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200" b="1" dirty="0" smtClean="0">
                <a:solidFill>
                  <a:srgbClr val="C00000"/>
                </a:solidFill>
                <a:latin typeface="Algerian" panose="04020705040A02060702" pitchFamily="82" charset="0"/>
              </a:rPr>
              <a:t>R</a:t>
            </a:r>
            <a:r>
              <a:rPr lang="pl-PL" dirty="0" smtClean="0"/>
              <a:t>ozpoczętą przez Tytusa Działyńskiego przebudowę kontynuował syn </a:t>
            </a:r>
            <a:r>
              <a:rPr lang="pl-PL" b="1" dirty="0" smtClean="0"/>
              <a:t>Jan Kanty Działyński</a:t>
            </a:r>
            <a:r>
              <a:rPr lang="pl-PL" dirty="0" smtClean="0"/>
              <a:t>, jednak wzorem ojca wziął on udział w kolejnym zrywie narodowym, jakim było powstanie styczniowe, za co został zaocznie skazany na karę śmierci. Wyrok unieważniono dziesięć lat później, ale powracający z emigracji właściciel nie był już wtedy w stanie finansowo sprostać dalszym pracom remontowym, toteż ciężar ten przejął na siebie w 1880 r. jego siostrzeniec i spadkobierca </a:t>
            </a:r>
            <a:r>
              <a:rPr lang="pl-PL" b="1" dirty="0" smtClean="0"/>
              <a:t>Władysław Zamoyski</a:t>
            </a:r>
            <a:r>
              <a:rPr lang="pl-PL" dirty="0" smtClean="0"/>
              <a:t>, obieżyświat i zapalony obrońca Morskiego Oka. Poświęcił on długotrwałe wysiłki uporządkowaniu spraw majątku, nadszarpniętego działalnością kolekcjonerską rodu Działyńskich oraz represjami pruskimi, związanymi z ich udziałem w powstaniu. W 1924, tuż przed śmiercią, Zamoyski przekazał na własność narodowi polskiemu wszystkie swoje dobra, a wraz z nimi wypełniony dziełami sztuki zamek i wspaniałą bibliotekę. Rok później powstała fundacja Zakłady Kórnickie, sam obiekt zaś przeznaczono na siedzibę muzeum, pomimo że nadal mieszkała w nim siostra Władysława </a:t>
            </a:r>
            <a:r>
              <a:rPr lang="pl-PL" b="1" smtClean="0"/>
              <a:t>Maria Zamoyska.</a:t>
            </a:r>
            <a:r>
              <a:rPr lang="pl-PL" smtClean="0"/>
              <a:t> </a:t>
            </a:r>
            <a:endParaRPr lang="pl-PL" dirty="0"/>
          </a:p>
        </p:txBody>
      </p:sp>
    </p:spTree>
  </p:cSld>
  <p:clrMapOvr>
    <a:masterClrMapping/>
  </p:clrMapOvr>
  <p:transition spd="slow" advTm="10745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IMG BORDER=1 style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692696"/>
            <a:ext cx="6408712" cy="51152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pole tekstowe 2"/>
          <p:cNvSpPr txBox="1"/>
          <p:nvPr/>
        </p:nvSpPr>
        <p:spPr>
          <a:xfrm>
            <a:off x="2987824" y="5949280"/>
            <a:ext cx="4464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POCZTÓWKA  Z  LAT 30-TYCH XX  WIEKU</a:t>
            </a:r>
            <a:endParaRPr lang="pl-PL" sz="14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012160" y="5733256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źródło: </a:t>
            </a:r>
            <a:r>
              <a:rPr lang="pl-PL" sz="1000" dirty="0" err="1" smtClean="0"/>
              <a:t>www.zamkipolskie.com</a:t>
            </a:r>
            <a:endParaRPr lang="pl-PL" sz="1000" dirty="0"/>
          </a:p>
        </p:txBody>
      </p:sp>
    </p:spTree>
  </p:cSld>
  <p:clrMapOvr>
    <a:masterClrMapping/>
  </p:clrMapOvr>
  <p:transition spd="slow" advTm="10745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rostokąt 32"/>
          <p:cNvSpPr/>
          <p:nvPr/>
        </p:nvSpPr>
        <p:spPr>
          <a:xfrm>
            <a:off x="899592" y="1988840"/>
            <a:ext cx="75608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2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Z</a:t>
            </a:r>
            <a:r>
              <a:rPr lang="pl-PL" sz="1600" dirty="0" smtClean="0"/>
              <a:t>amek w Kórniku jest zabytkiem klasy zerowej. Będący kompilacją różnych wzorów i uważany za jeden z najpiękniejszych polskich przykładów nowożytnej architektury neogotyckiej gmach przyciąga uwagę nie tylko ze względu na duże wartości estetyczne jego formy, ale przede wszystkim z powodu wspaniałych, zachowanych niemal bez zmian XIX wiecznych wnętrz. Pełnią one dzisiaj funkcje muzealne i wyposażone są w tak wielką liczbę pamiątek historycznych, rzeźb, mebli, militariów, obrazów, trofeów myśliwskich, zbiorów podróżniczych, etnograficznych oraz archeologicznych, że na szczegółowe zapoznanie się z całością należy zarezerwować niemal cały dzień. Niezwykle cennym eksponatem jest również orzechowa szafa gdańska z intarsjowanymi wewnątrz postaciami wojowników, a także pochodzący z XVIII stulecia globus, XIX-wieczny stojak do map i pokaźna kolekcja obrazów oraz rzeźby. Na osobną uwagę zasługuje posadzka, wykonana z korzenia brzozy, mahoniu i orzecha, której dekoracja naśladuje wzorzysty dywan z rodowymi herbami Ogończyk i Jelita oraz czworobocznym medalionem, kształtem przypominającym swastykę.</a:t>
            </a:r>
            <a:endParaRPr lang="pl-PL" sz="1600" dirty="0"/>
          </a:p>
        </p:txBody>
      </p:sp>
      <p:sp>
        <p:nvSpPr>
          <p:cNvPr id="34" name="pole tekstowe 33"/>
          <p:cNvSpPr txBox="1"/>
          <p:nvPr/>
        </p:nvSpPr>
        <p:spPr>
          <a:xfrm>
            <a:off x="2987824" y="1340768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u="sng" dirty="0" smtClean="0">
                <a:solidFill>
                  <a:srgbClr val="C00000"/>
                </a:solidFill>
                <a:latin typeface="Algerian" panose="04020705040A02060702" pitchFamily="82" charset="0"/>
              </a:rPr>
              <a:t>S T A N  O B E C N Y</a:t>
            </a:r>
            <a:endParaRPr lang="pl-PL" sz="2400" b="1" u="sng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  <p:transition spd="slow" advTm="10745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1328</Words>
  <Application>Microsoft Office PowerPoint</Application>
  <PresentationFormat>Pokaz na ekranie (4:3)</PresentationFormat>
  <Paragraphs>43</Paragraphs>
  <Slides>16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Slajd 1</vt:lpstr>
      <vt:lpstr>Z A M E K  W  K Ó R N I K U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DZIĘKUJĘ ZA UWAGĘ</vt:lpstr>
      <vt:lpstr>Slajd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ZAMEK W KÓRNIKU</dc:title>
  <dc:creator>kurs</dc:creator>
  <cp:lastModifiedBy>Your User Name</cp:lastModifiedBy>
  <cp:revision>57</cp:revision>
  <dcterms:created xsi:type="dcterms:W3CDTF">2015-06-17T12:06:09Z</dcterms:created>
  <dcterms:modified xsi:type="dcterms:W3CDTF">2015-12-03T10:47:00Z</dcterms:modified>
</cp:coreProperties>
</file>